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7" r:id="rId13"/>
    <p:sldId id="280" r:id="rId14"/>
    <p:sldId id="270" r:id="rId15"/>
    <p:sldId id="271" r:id="rId16"/>
    <p:sldId id="277" r:id="rId17"/>
    <p:sldId id="278" r:id="rId18"/>
    <p:sldId id="272" r:id="rId19"/>
    <p:sldId id="273" r:id="rId20"/>
    <p:sldId id="274" r:id="rId21"/>
    <p:sldId id="279" r:id="rId2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66FF"/>
    <a:srgbClr val="0000FF"/>
    <a:srgbClr val="FF993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29445-0DA3-4F51-8AEF-5381D0098425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A1ADC-D84F-48FA-8964-0A0120A000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096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A1ADC-D84F-48FA-8964-0A0120A000F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7317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82015-2B9A-4E15-A298-21A538C5C4E6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3442-0447-468A-BFBE-BE1CB37C06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037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82015-2B9A-4E15-A298-21A538C5C4E6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3442-0447-468A-BFBE-BE1CB37C06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083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82015-2B9A-4E15-A298-21A538C5C4E6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3442-0447-468A-BFBE-BE1CB37C06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239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82015-2B9A-4E15-A298-21A538C5C4E6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3442-0447-468A-BFBE-BE1CB37C06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305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82015-2B9A-4E15-A298-21A538C5C4E6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3442-0447-468A-BFBE-BE1CB37C06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095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82015-2B9A-4E15-A298-21A538C5C4E6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3442-0447-468A-BFBE-BE1CB37C06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3796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82015-2B9A-4E15-A298-21A538C5C4E6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3442-0447-468A-BFBE-BE1CB37C06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508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82015-2B9A-4E15-A298-21A538C5C4E6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3442-0447-468A-BFBE-BE1CB37C06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4958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82015-2B9A-4E15-A298-21A538C5C4E6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3442-0447-468A-BFBE-BE1CB37C06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849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82015-2B9A-4E15-A298-21A538C5C4E6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3442-0447-468A-BFBE-BE1CB37C06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5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82015-2B9A-4E15-A298-21A538C5C4E6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3442-0447-468A-BFBE-BE1CB37C06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7324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82015-2B9A-4E15-A298-21A538C5C4E6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33442-0447-468A-BFBE-BE1CB37C06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375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altLang="zh-TW" b="1" dirty="0" smtClean="0"/>
              <a:t>IMAGE COMPRESSION BASE ON DCT DWT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2012/12/07</a:t>
            </a:r>
          </a:p>
          <a:p>
            <a:r>
              <a:rPr lang="en-US" altLang="zh-TW" dirty="0" smtClean="0">
                <a:solidFill>
                  <a:schemeClr val="tx1"/>
                </a:solidFill>
              </a:rPr>
              <a:t>Ying </a:t>
            </a:r>
            <a:r>
              <a:rPr lang="en-US" altLang="zh-TW" dirty="0" err="1" smtClean="0">
                <a:solidFill>
                  <a:schemeClr val="tx1"/>
                </a:solidFill>
              </a:rPr>
              <a:t>Wun</a:t>
            </a:r>
            <a:r>
              <a:rPr lang="en-US" altLang="zh-TW" dirty="0" smtClean="0">
                <a:solidFill>
                  <a:schemeClr val="tx1"/>
                </a:solidFill>
              </a:rPr>
              <a:t>, Huang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936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Proposed </a:t>
            </a:r>
            <a:r>
              <a:rPr lang="en-US" altLang="zh-TW" dirty="0"/>
              <a:t>Method-Residue</a:t>
            </a:r>
            <a:endParaRPr lang="en-US" altLang="zh-TW" dirty="0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Residue </a:t>
            </a:r>
            <a:r>
              <a:rPr lang="en-US" altLang="zh-TW" dirty="0" smtClean="0"/>
              <a:t>With DCT DWT Compression</a:t>
            </a:r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550" y="2273005"/>
            <a:ext cx="4059462" cy="4210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36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Proposed </a:t>
            </a:r>
            <a:r>
              <a:rPr lang="en-US" altLang="zh-TW" dirty="0" smtClean="0"/>
              <a:t>Method-Residue</a:t>
            </a:r>
            <a:endParaRPr lang="zh-TW" altLang="en-US" dirty="0"/>
          </a:p>
        </p:txBody>
      </p:sp>
      <p:pic>
        <p:nvPicPr>
          <p:cNvPr id="5" name="Picture 3" descr="D:\JPEG2000 _DCTDWT_FTP\test_images\Lena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48" y="2496671"/>
            <a:ext cx="2438400" cy="2438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D:\JPEG_beta_for_DCT_DWT\imup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82" t="5061" r="12281" b="9310"/>
          <a:stretch/>
        </p:blipFill>
        <p:spPr bwMode="auto">
          <a:xfrm>
            <a:off x="3203848" y="2496671"/>
            <a:ext cx="2438400" cy="2438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2765309" y="3361928"/>
            <a:ext cx="4320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000" dirty="0" smtClean="0"/>
              <a:t>-</a:t>
            </a:r>
            <a:endParaRPr lang="zh-TW" altLang="en-US" sz="4000" dirty="0"/>
          </a:p>
        </p:txBody>
      </p:sp>
      <p:sp>
        <p:nvSpPr>
          <p:cNvPr id="8" name="矩形 7"/>
          <p:cNvSpPr/>
          <p:nvPr/>
        </p:nvSpPr>
        <p:spPr>
          <a:xfrm>
            <a:off x="5796136" y="3388893"/>
            <a:ext cx="4320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000" dirty="0" smtClean="0"/>
              <a:t>=</a:t>
            </a:r>
            <a:endParaRPr lang="zh-TW" altLang="en-US" sz="4000" dirty="0"/>
          </a:p>
        </p:txBody>
      </p:sp>
      <p:sp>
        <p:nvSpPr>
          <p:cNvPr id="4" name="矩形 3"/>
          <p:cNvSpPr/>
          <p:nvPr/>
        </p:nvSpPr>
        <p:spPr>
          <a:xfrm>
            <a:off x="639118" y="5157192"/>
            <a:ext cx="15776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dirty="0" smtClean="0"/>
              <a:t>512×512</a:t>
            </a:r>
          </a:p>
          <a:p>
            <a:pPr algn="ctr"/>
            <a:r>
              <a:rPr lang="en-US" altLang="zh-TW" dirty="0" smtClean="0"/>
              <a:t>Original</a:t>
            </a:r>
            <a:r>
              <a:rPr lang="en-US" altLang="zh-TW" dirty="0"/>
              <a:t> </a:t>
            </a:r>
            <a:r>
              <a:rPr lang="en-US" altLang="zh-TW" dirty="0" smtClean="0"/>
              <a:t>Image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3935336" y="5157191"/>
            <a:ext cx="10021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dirty="0" smtClean="0"/>
              <a:t>Resize:</a:t>
            </a:r>
          </a:p>
          <a:p>
            <a:pPr algn="ctr"/>
            <a:r>
              <a:rPr lang="en-US" altLang="zh-TW" dirty="0" smtClean="0"/>
              <a:t>512×512</a:t>
            </a:r>
            <a:endParaRPr lang="zh-TW" altLang="en-US" dirty="0"/>
          </a:p>
        </p:txBody>
      </p:sp>
      <p:pic>
        <p:nvPicPr>
          <p:cNvPr id="9220" name="Picture 4" descr="D:\JPEG_beta_for_DCT_DWT\abs(DIFF)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0" t="4906" r="11923" b="10076"/>
          <a:stretch/>
        </p:blipFill>
        <p:spPr bwMode="auto">
          <a:xfrm>
            <a:off x="6313053" y="2514087"/>
            <a:ext cx="2455817" cy="24209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矩形 11"/>
          <p:cNvSpPr/>
          <p:nvPr/>
        </p:nvSpPr>
        <p:spPr>
          <a:xfrm>
            <a:off x="6752118" y="5157192"/>
            <a:ext cx="15776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dirty="0" smtClean="0"/>
              <a:t>Residue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6336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Proposed </a:t>
            </a:r>
            <a:r>
              <a:rPr lang="en-US" altLang="zh-TW" dirty="0"/>
              <a:t>Method-Residue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MPEG4-inter×JPEG2000 Quantization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067904"/>
              </p:ext>
            </p:extLst>
          </p:nvPr>
        </p:nvGraphicFramePr>
        <p:xfrm>
          <a:off x="899592" y="2849361"/>
          <a:ext cx="413962" cy="3096344"/>
        </p:xfrm>
        <a:graphic>
          <a:graphicData uri="http://schemas.openxmlformats.org/drawingml/2006/table">
            <a:tbl>
              <a:tblPr firstRow="1" firstCol="1" bandRow="1"/>
              <a:tblGrid>
                <a:gridCol w="413962"/>
              </a:tblGrid>
              <a:tr h="3870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16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0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17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0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18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0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19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0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20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0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21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0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22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0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24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547664" y="3947255"/>
            <a:ext cx="4320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000" dirty="0" smtClean="0"/>
              <a:t>×</a:t>
            </a:r>
            <a:endParaRPr lang="zh-TW" altLang="en-US" sz="4000" dirty="0"/>
          </a:p>
        </p:txBody>
      </p:sp>
      <p:sp>
        <p:nvSpPr>
          <p:cNvPr id="6" name="矩形 5"/>
          <p:cNvSpPr/>
          <p:nvPr/>
        </p:nvSpPr>
        <p:spPr>
          <a:xfrm rot="16200000">
            <a:off x="-837141" y="4212867"/>
            <a:ext cx="2834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First column of </a:t>
            </a:r>
            <a:r>
              <a:rPr lang="en-US" altLang="zh-TW" dirty="0"/>
              <a:t>MPEG4-inter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496653"/>
              </p:ext>
            </p:extLst>
          </p:nvPr>
        </p:nvGraphicFramePr>
        <p:xfrm>
          <a:off x="2195736" y="4204011"/>
          <a:ext cx="5328592" cy="387043"/>
        </p:xfrm>
        <a:graphic>
          <a:graphicData uri="http://schemas.openxmlformats.org/drawingml/2006/table">
            <a:tbl>
              <a:tblPr firstRow="1" firstCol="1" bandRow="1"/>
              <a:tblGrid>
                <a:gridCol w="666074"/>
                <a:gridCol w="666074"/>
                <a:gridCol w="666074"/>
                <a:gridCol w="666074"/>
                <a:gridCol w="666074"/>
                <a:gridCol w="666074"/>
                <a:gridCol w="666074"/>
                <a:gridCol w="666074"/>
              </a:tblGrid>
              <a:tr h="3870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1</a:t>
                      </a:r>
                      <a:endParaRPr lang="zh-TW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1.5</a:t>
                      </a:r>
                      <a:endParaRPr lang="zh-TW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2.25</a:t>
                      </a:r>
                      <a:endParaRPr lang="zh-TW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2.25</a:t>
                      </a:r>
                      <a:endParaRPr lang="zh-TW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3.375</a:t>
                      </a:r>
                      <a:endParaRPr lang="zh-TW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3.375</a:t>
                      </a:r>
                      <a:endParaRPr lang="zh-TW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3.375</a:t>
                      </a:r>
                      <a:endParaRPr lang="zh-TW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3.375</a:t>
                      </a:r>
                      <a:endParaRPr lang="zh-TW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3779912" y="3762589"/>
            <a:ext cx="2213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First row of JPEG2000</a:t>
            </a:r>
            <a:endParaRPr lang="en-US" altLang="zh-TW" dirty="0"/>
          </a:p>
        </p:txBody>
      </p:sp>
      <p:sp>
        <p:nvSpPr>
          <p:cNvPr id="9" name="矩形 8"/>
          <p:cNvSpPr/>
          <p:nvPr/>
        </p:nvSpPr>
        <p:spPr>
          <a:xfrm>
            <a:off x="7668344" y="4043590"/>
            <a:ext cx="10070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000" dirty="0" smtClean="0"/>
              <a:t>÷16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1590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Proposed Method-Residue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Simulation Result</a:t>
            </a:r>
            <a:endParaRPr lang="zh-TW" altLang="en-US" dirty="0"/>
          </a:p>
        </p:txBody>
      </p:sp>
      <p:pic>
        <p:nvPicPr>
          <p:cNvPr id="2050" name="Picture 2" descr="D:\DCT_WT\ICIP2013\Lena_psn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276872"/>
            <a:ext cx="5343525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294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altLang="zh-TW" dirty="0"/>
              <a:t>Appendix: C Code Interview </a:t>
            </a:r>
            <a:r>
              <a:rPr lang="fr-FR" altLang="zh-TW" dirty="0" smtClean="0"/>
              <a:t>Questions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Coding Style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3059832" y="2420887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if(x==2)</a:t>
            </a:r>
            <a:endParaRPr lang="zh-TW" altLang="en-US" sz="6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058534" y="4653136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if(2==</a:t>
            </a:r>
            <a:r>
              <a:rPr lang="en-US" altLang="zh-TW" sz="6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x</a:t>
            </a:r>
            <a:r>
              <a:rPr lang="en-US" altLang="zh-TW" sz="6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zh-TW" altLang="en-US" sz="6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直線接點 8"/>
          <p:cNvCxnSpPr/>
          <p:nvPr/>
        </p:nvCxnSpPr>
        <p:spPr>
          <a:xfrm>
            <a:off x="611560" y="4005064"/>
            <a:ext cx="799288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55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altLang="zh-TW" dirty="0"/>
              <a:t>Appendix: C Code Interview </a:t>
            </a:r>
            <a:r>
              <a:rPr lang="fr-FR" altLang="zh-TW" dirty="0" smtClean="0"/>
              <a:t>Questions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Coding Style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611560" y="2492896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000" b="1" dirty="0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if(x</a:t>
            </a:r>
            <a:r>
              <a:rPr lang="en-US" altLang="zh-TW" sz="6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r>
              <a:rPr lang="en-US" altLang="zh-TW" sz="6000" b="1" dirty="0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2)</a:t>
            </a:r>
            <a:endParaRPr lang="zh-TW" altLang="en-US" sz="6000" b="1" dirty="0"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11560" y="4621061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000" b="1" dirty="0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if(2</a:t>
            </a:r>
            <a:r>
              <a:rPr lang="en-US" altLang="zh-TW" sz="6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r>
              <a:rPr lang="en-US" altLang="zh-TW" sz="6000" b="1" dirty="0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x)</a:t>
            </a:r>
            <a:endParaRPr lang="zh-TW" altLang="en-US" sz="6000" b="1" dirty="0"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直線接點 8"/>
          <p:cNvCxnSpPr/>
          <p:nvPr/>
        </p:nvCxnSpPr>
        <p:spPr>
          <a:xfrm>
            <a:off x="611560" y="4005064"/>
            <a:ext cx="799288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單箭頭接點 6"/>
          <p:cNvCxnSpPr>
            <a:stCxn id="4" idx="3"/>
          </p:cNvCxnSpPr>
          <p:nvPr/>
        </p:nvCxnSpPr>
        <p:spPr>
          <a:xfrm flipV="1">
            <a:off x="3419872" y="3000727"/>
            <a:ext cx="2304256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/>
          <p:nvPr/>
        </p:nvCxnSpPr>
        <p:spPr>
          <a:xfrm flipV="1">
            <a:off x="3455876" y="5128890"/>
            <a:ext cx="2304256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6084168" y="2514897"/>
            <a:ext cx="21289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000" b="1" dirty="0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DONE</a:t>
            </a:r>
            <a:endParaRPr lang="zh-TW" altLang="en-US" sz="6000" b="1" dirty="0"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892678" y="4721533"/>
            <a:ext cx="25118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000" b="1" dirty="0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ERROR</a:t>
            </a:r>
            <a:endParaRPr lang="zh-TW" altLang="en-US" sz="6000" b="1" dirty="0"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880945" y="2477507"/>
            <a:ext cx="1382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Compile</a:t>
            </a:r>
            <a:endParaRPr lang="zh-TW" altLang="en-US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3916949" y="4605672"/>
            <a:ext cx="1382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Compile</a:t>
            </a:r>
            <a:endParaRPr lang="zh-TW" altLang="en-US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乘號 13"/>
          <p:cNvSpPr/>
          <p:nvPr/>
        </p:nvSpPr>
        <p:spPr>
          <a:xfrm>
            <a:off x="7637025" y="1700808"/>
            <a:ext cx="1152128" cy="1152128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甜甜圈 14"/>
          <p:cNvSpPr/>
          <p:nvPr/>
        </p:nvSpPr>
        <p:spPr>
          <a:xfrm>
            <a:off x="7853049" y="4077072"/>
            <a:ext cx="936104" cy="936104"/>
          </a:xfrm>
          <a:prstGeom prst="donut">
            <a:avLst/>
          </a:prstGeom>
          <a:solidFill>
            <a:srgbClr val="00B050"/>
          </a:solidFill>
          <a:ln>
            <a:solidFill>
              <a:srgbClr val="92D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71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altLang="zh-TW" dirty="0"/>
              <a:t>Appendix: C Code Interview Questions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endParaRPr lang="en-US" altLang="zh-TW" dirty="0"/>
          </a:p>
        </p:txBody>
      </p:sp>
      <p:sp>
        <p:nvSpPr>
          <p:cNvPr id="4" name="矩形 3"/>
          <p:cNvSpPr/>
          <p:nvPr/>
        </p:nvSpPr>
        <p:spPr>
          <a:xfrm>
            <a:off x="592722" y="2276872"/>
            <a:ext cx="2520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dirty="0" err="1" smtClean="0"/>
              <a:t>int</a:t>
            </a:r>
            <a:r>
              <a:rPr lang="en-US" altLang="zh-TW" sz="3200" b="1" dirty="0" smtClean="0"/>
              <a:t> </a:t>
            </a:r>
            <a:r>
              <a:rPr lang="en-US" altLang="zh-TW" sz="3200" b="1" dirty="0"/>
              <a:t>x=1,y=5;</a:t>
            </a:r>
          </a:p>
          <a:p>
            <a:r>
              <a:rPr lang="en-US" altLang="zh-TW" sz="3200" b="1" dirty="0" smtClean="0"/>
              <a:t>if(</a:t>
            </a:r>
            <a:r>
              <a:rPr lang="en-US" altLang="zh-TW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x=2</a:t>
            </a:r>
            <a:r>
              <a:rPr lang="en-US" altLang="zh-TW" sz="3200" b="1" dirty="0"/>
              <a:t>) y=3;</a:t>
            </a:r>
          </a:p>
          <a:p>
            <a:r>
              <a:rPr lang="en-US" altLang="zh-TW" sz="3200" b="1" dirty="0" smtClean="0"/>
              <a:t>return</a:t>
            </a:r>
            <a:r>
              <a:rPr lang="en-US" altLang="zh-TW" sz="3200" b="1" dirty="0"/>
              <a:t>;</a:t>
            </a:r>
            <a:endParaRPr lang="zh-TW" altLang="en-US" sz="3200" b="1" dirty="0"/>
          </a:p>
        </p:txBody>
      </p:sp>
      <p:cxnSp>
        <p:nvCxnSpPr>
          <p:cNvPr id="5" name="直線單箭頭接點 4"/>
          <p:cNvCxnSpPr/>
          <p:nvPr/>
        </p:nvCxnSpPr>
        <p:spPr>
          <a:xfrm flipV="1">
            <a:off x="3419872" y="3000727"/>
            <a:ext cx="2304256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字方塊 5"/>
          <p:cNvSpPr txBox="1"/>
          <p:nvPr/>
        </p:nvSpPr>
        <p:spPr>
          <a:xfrm>
            <a:off x="3880945" y="2477507"/>
            <a:ext cx="1382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Compile</a:t>
            </a:r>
            <a:endParaRPr lang="zh-TW" altLang="en-US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左大括弧 6"/>
          <p:cNvSpPr/>
          <p:nvPr/>
        </p:nvSpPr>
        <p:spPr>
          <a:xfrm>
            <a:off x="6012160" y="2228529"/>
            <a:ext cx="652628" cy="1544397"/>
          </a:xfrm>
          <a:prstGeom prst="leftBrace">
            <a:avLst/>
          </a:prstGeom>
          <a:ln w="19050">
            <a:solidFill>
              <a:schemeClr val="tx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6819031" y="1838070"/>
            <a:ext cx="7873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x=2</a:t>
            </a:r>
            <a:endParaRPr lang="zh-TW" alt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6819031" y="3384867"/>
            <a:ext cx="7922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y=3</a:t>
            </a:r>
            <a:endParaRPr lang="zh-TW" alt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直線接點 9"/>
          <p:cNvCxnSpPr/>
          <p:nvPr/>
        </p:nvCxnSpPr>
        <p:spPr>
          <a:xfrm>
            <a:off x="611560" y="4005064"/>
            <a:ext cx="799288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611560" y="4515200"/>
            <a:ext cx="2520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dirty="0" err="1" smtClean="0"/>
              <a:t>int</a:t>
            </a:r>
            <a:r>
              <a:rPr lang="en-US" altLang="zh-TW" sz="3200" b="1" dirty="0" smtClean="0"/>
              <a:t> x=0,y=5</a:t>
            </a:r>
            <a:r>
              <a:rPr lang="en-US" altLang="zh-TW" sz="3200" b="1" dirty="0"/>
              <a:t>;</a:t>
            </a:r>
          </a:p>
          <a:p>
            <a:r>
              <a:rPr lang="en-US" altLang="zh-TW" sz="3200" b="1" dirty="0" smtClean="0"/>
              <a:t>if(</a:t>
            </a:r>
            <a:r>
              <a:rPr lang="en-US" altLang="zh-TW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x=0</a:t>
            </a:r>
            <a:r>
              <a:rPr lang="en-US" altLang="zh-TW" sz="3200" b="1" dirty="0" smtClean="0"/>
              <a:t>) y=8;</a:t>
            </a:r>
            <a:endParaRPr lang="en-US" altLang="zh-TW" sz="3200" b="1" dirty="0"/>
          </a:p>
          <a:p>
            <a:r>
              <a:rPr lang="en-US" altLang="zh-TW" sz="3200" b="1" dirty="0" smtClean="0"/>
              <a:t>return</a:t>
            </a:r>
            <a:r>
              <a:rPr lang="en-US" altLang="zh-TW" sz="3200" b="1" dirty="0"/>
              <a:t>;</a:t>
            </a:r>
            <a:endParaRPr lang="zh-TW" altLang="en-US" sz="3200" b="1" dirty="0"/>
          </a:p>
        </p:txBody>
      </p:sp>
      <p:cxnSp>
        <p:nvCxnSpPr>
          <p:cNvPr id="12" name="直線單箭頭接點 11"/>
          <p:cNvCxnSpPr/>
          <p:nvPr/>
        </p:nvCxnSpPr>
        <p:spPr>
          <a:xfrm flipV="1">
            <a:off x="3438710" y="5239055"/>
            <a:ext cx="2304256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3899783" y="4715835"/>
            <a:ext cx="1382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Compile</a:t>
            </a:r>
            <a:endParaRPr lang="zh-TW" altLang="en-US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左大括弧 13"/>
          <p:cNvSpPr/>
          <p:nvPr/>
        </p:nvSpPr>
        <p:spPr>
          <a:xfrm>
            <a:off x="6030998" y="4466857"/>
            <a:ext cx="652628" cy="1544397"/>
          </a:xfrm>
          <a:prstGeom prst="leftBrace">
            <a:avLst/>
          </a:prstGeom>
          <a:ln w="19050">
            <a:solidFill>
              <a:schemeClr val="tx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6837869" y="4076398"/>
            <a:ext cx="7873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x=0</a:t>
            </a:r>
            <a:endParaRPr lang="zh-TW" alt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837869" y="5623195"/>
            <a:ext cx="7922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y=5</a:t>
            </a:r>
            <a:endParaRPr lang="zh-TW" alt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707904" y="3092479"/>
            <a:ext cx="15584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b="1" dirty="0"/>
              <a:t>x</a:t>
            </a:r>
            <a:r>
              <a:rPr lang="en-US" altLang="zh-TW" sz="3200" b="1" dirty="0" smtClean="0"/>
              <a:t>=?, y=?</a:t>
            </a:r>
            <a:endParaRPr lang="zh-TW" altLang="en-US" sz="3200" b="1" dirty="0"/>
          </a:p>
        </p:txBody>
      </p:sp>
      <p:sp>
        <p:nvSpPr>
          <p:cNvPr id="19" name="矩形 18"/>
          <p:cNvSpPr/>
          <p:nvPr/>
        </p:nvSpPr>
        <p:spPr>
          <a:xfrm>
            <a:off x="3792780" y="5410101"/>
            <a:ext cx="15584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b="1" dirty="0"/>
              <a:t>x</a:t>
            </a:r>
            <a:r>
              <a:rPr lang="en-US" altLang="zh-TW" sz="3200" b="1" dirty="0" smtClean="0"/>
              <a:t>=?, y=?</a:t>
            </a:r>
            <a:endParaRPr lang="zh-TW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0963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altLang="zh-TW" dirty="0"/>
              <a:t>Appendix: C Code Interview Questions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Property of XOR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683568" y="3203106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= 7</a:t>
            </a:r>
          </a:p>
          <a:p>
            <a:r>
              <a:rPr lang="en-US" altLang="zh-TW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3 </a:t>
            </a:r>
          </a:p>
        </p:txBody>
      </p:sp>
      <p:cxnSp>
        <p:nvCxnSpPr>
          <p:cNvPr id="5" name="直線單箭頭接點 4"/>
          <p:cNvCxnSpPr/>
          <p:nvPr/>
        </p:nvCxnSpPr>
        <p:spPr>
          <a:xfrm flipV="1">
            <a:off x="2353274" y="3928678"/>
            <a:ext cx="720080" cy="1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3419872" y="2774516"/>
            <a:ext cx="2232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= X^Y</a:t>
            </a:r>
          </a:p>
          <a:p>
            <a:r>
              <a:rPr lang="en-US" altLang="zh-TW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= X^</a:t>
            </a:r>
            <a:r>
              <a:rPr lang="en-US" altLang="zh-TW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</a:p>
          <a:p>
            <a:r>
              <a:rPr lang="en-US" altLang="zh-TW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Y^</a:t>
            </a:r>
            <a:r>
              <a:rPr lang="en-US" altLang="zh-TW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altLang="zh-TW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6732240" y="3284984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= 3</a:t>
            </a:r>
          </a:p>
          <a:p>
            <a:r>
              <a:rPr lang="en-US" altLang="zh-TW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7 </a:t>
            </a:r>
          </a:p>
        </p:txBody>
      </p:sp>
      <p:cxnSp>
        <p:nvCxnSpPr>
          <p:cNvPr id="9" name="直線單箭頭接點 8"/>
          <p:cNvCxnSpPr/>
          <p:nvPr/>
        </p:nvCxnSpPr>
        <p:spPr>
          <a:xfrm flipV="1">
            <a:off x="5724128" y="3928677"/>
            <a:ext cx="720080" cy="1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025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altLang="zh-TW" dirty="0"/>
              <a:t>Appendix: C Code Interview Questions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Exchange two variables without TEMP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754021" y="2276872"/>
            <a:ext cx="2808312" cy="258532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TW" sz="5400" dirty="0" smtClean="0"/>
              <a:t>TEMP=x;</a:t>
            </a:r>
          </a:p>
          <a:p>
            <a:r>
              <a:rPr lang="en-US" altLang="zh-TW" sz="5400" dirty="0" smtClean="0"/>
              <a:t>x=y;</a:t>
            </a:r>
          </a:p>
          <a:p>
            <a:r>
              <a:rPr lang="en-US" altLang="zh-TW" sz="5400" dirty="0" smtClean="0"/>
              <a:t>y=TEMP;</a:t>
            </a:r>
            <a:endParaRPr lang="zh-TW" altLang="en-US" sz="54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2635434" y="5229200"/>
            <a:ext cx="3585099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5400" dirty="0">
                <a:solidFill>
                  <a:srgbClr val="0070C0"/>
                </a:solidFill>
              </a:rPr>
              <a:t>x^=y^=x^=</a:t>
            </a:r>
            <a:r>
              <a:rPr lang="en-US" altLang="zh-TW" sz="5400" dirty="0" smtClean="0">
                <a:solidFill>
                  <a:srgbClr val="0070C0"/>
                </a:solidFill>
              </a:rPr>
              <a:t>y;</a:t>
            </a:r>
          </a:p>
        </p:txBody>
      </p:sp>
      <p:cxnSp>
        <p:nvCxnSpPr>
          <p:cNvPr id="6" name="直線接點 5"/>
          <p:cNvCxnSpPr/>
          <p:nvPr/>
        </p:nvCxnSpPr>
        <p:spPr>
          <a:xfrm>
            <a:off x="4427984" y="2492896"/>
            <a:ext cx="0" cy="230425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5757462" y="2352362"/>
            <a:ext cx="2304256" cy="258532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TW" sz="5400" dirty="0" smtClean="0"/>
              <a:t>x=</a:t>
            </a:r>
            <a:r>
              <a:rPr lang="en-US" altLang="zh-TW" sz="5400" dirty="0" err="1" smtClean="0"/>
              <a:t>x^y</a:t>
            </a:r>
            <a:r>
              <a:rPr lang="en-US" altLang="zh-TW" sz="5400" dirty="0" smtClean="0"/>
              <a:t>;</a:t>
            </a:r>
          </a:p>
          <a:p>
            <a:r>
              <a:rPr lang="en-US" altLang="zh-TW" sz="5400" dirty="0" smtClean="0"/>
              <a:t>y=</a:t>
            </a:r>
            <a:r>
              <a:rPr lang="en-US" altLang="zh-TW" sz="5400" dirty="0" err="1" smtClean="0"/>
              <a:t>y^x</a:t>
            </a:r>
            <a:r>
              <a:rPr lang="en-US" altLang="zh-TW" sz="5400" dirty="0" smtClean="0"/>
              <a:t>;</a:t>
            </a:r>
          </a:p>
          <a:p>
            <a:r>
              <a:rPr lang="en-US" altLang="zh-TW" sz="5400" dirty="0" smtClean="0"/>
              <a:t>x=</a:t>
            </a:r>
            <a:r>
              <a:rPr lang="en-US" altLang="zh-TW" sz="5400" dirty="0" err="1" smtClean="0"/>
              <a:t>x^y</a:t>
            </a:r>
            <a:r>
              <a:rPr lang="en-US" altLang="zh-TW" sz="5400" dirty="0" smtClean="0"/>
              <a:t>;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95437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altLang="zh-TW" dirty="0"/>
              <a:t>Appendix: C Code Interview Questions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Do Not Use “if else,…”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395536" y="3573016"/>
            <a:ext cx="2160240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TW" sz="4800" dirty="0" smtClean="0"/>
              <a:t>r=</a:t>
            </a:r>
            <a:r>
              <a:rPr lang="en-US" altLang="zh-TW" sz="4800" dirty="0" err="1" smtClean="0"/>
              <a:t>x?y:z</a:t>
            </a:r>
            <a:r>
              <a:rPr lang="en-US" altLang="zh-TW" sz="4800" dirty="0" smtClean="0"/>
              <a:t>;</a:t>
            </a:r>
            <a:endParaRPr lang="zh-TW" altLang="en-US" sz="4800" dirty="0"/>
          </a:p>
        </p:txBody>
      </p:sp>
      <p:sp>
        <p:nvSpPr>
          <p:cNvPr id="6" name="左大括弧 5"/>
          <p:cNvSpPr/>
          <p:nvPr/>
        </p:nvSpPr>
        <p:spPr>
          <a:xfrm>
            <a:off x="2555776" y="2924943"/>
            <a:ext cx="792088" cy="2223973"/>
          </a:xfrm>
          <a:prstGeom prst="leftBrace">
            <a:avLst/>
          </a:prstGeom>
          <a:ln w="38100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3413240" y="2564904"/>
            <a:ext cx="5256584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TW" sz="4800" dirty="0"/>
              <a:t>i</a:t>
            </a:r>
            <a:r>
              <a:rPr lang="en-US" altLang="zh-TW" sz="4800" dirty="0" smtClean="0"/>
              <a:t>f x is </a:t>
            </a:r>
            <a:r>
              <a:rPr lang="en-US" altLang="zh-TW" sz="4800" dirty="0" smtClean="0">
                <a:solidFill>
                  <a:srgbClr val="C00000"/>
                </a:solidFill>
              </a:rPr>
              <a:t>true</a:t>
            </a:r>
            <a:r>
              <a:rPr lang="en-US" altLang="zh-TW" sz="4800" dirty="0" smtClean="0"/>
              <a:t>, than r=y.</a:t>
            </a:r>
            <a:endParaRPr lang="zh-TW" altLang="en-US" sz="48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3432347" y="4733418"/>
            <a:ext cx="5256584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TW" sz="4800" dirty="0"/>
              <a:t>i</a:t>
            </a:r>
            <a:r>
              <a:rPr lang="en-US" altLang="zh-TW" sz="4800" dirty="0" smtClean="0"/>
              <a:t>f x is </a:t>
            </a:r>
            <a:r>
              <a:rPr lang="en-US" altLang="zh-TW" sz="4800" dirty="0" smtClean="0">
                <a:solidFill>
                  <a:srgbClr val="C00000"/>
                </a:solidFill>
              </a:rPr>
              <a:t>false</a:t>
            </a:r>
            <a:r>
              <a:rPr lang="en-US" altLang="zh-TW" sz="4800" dirty="0" smtClean="0"/>
              <a:t>, than r=z.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61804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Why DCT DWT?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Proposed Method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Proposed </a:t>
            </a:r>
            <a:r>
              <a:rPr lang="en-US" altLang="zh-TW" dirty="0" smtClean="0"/>
              <a:t>Method-Residue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Appendix: C Code Interview Questions</a:t>
            </a:r>
          </a:p>
        </p:txBody>
      </p:sp>
    </p:spTree>
    <p:extLst>
      <p:ext uri="{BB962C8B-B14F-4D97-AF65-F5344CB8AC3E}">
        <p14:creationId xmlns:p14="http://schemas.microsoft.com/office/powerpoint/2010/main" val="4270572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altLang="zh-TW" dirty="0"/>
              <a:t>Appendix: C Code Interview Questions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486664" y="1700808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/>
              <a:t>char </a:t>
            </a:r>
            <a:r>
              <a:rPr lang="en-US" altLang="zh-TW" sz="4800" dirty="0" err="1"/>
              <a:t>func</a:t>
            </a:r>
            <a:r>
              <a:rPr lang="en-US" altLang="zh-TW" sz="4800" dirty="0"/>
              <a:t>(char x, char y, char z)</a:t>
            </a:r>
          </a:p>
          <a:p>
            <a:r>
              <a:rPr lang="en-US" altLang="zh-TW" sz="4800" dirty="0" smtClean="0"/>
              <a:t>{</a:t>
            </a:r>
          </a:p>
          <a:p>
            <a:endParaRPr lang="en-US" altLang="zh-TW" sz="4800" dirty="0"/>
          </a:p>
          <a:p>
            <a:endParaRPr lang="en-US" altLang="zh-TW" sz="4800" dirty="0"/>
          </a:p>
          <a:p>
            <a:r>
              <a:rPr lang="en-US" altLang="zh-TW" sz="4800" dirty="0"/>
              <a:t>	</a:t>
            </a:r>
            <a:r>
              <a:rPr lang="en-US" altLang="zh-TW" sz="4800" dirty="0" smtClean="0"/>
              <a:t>return</a:t>
            </a:r>
          </a:p>
          <a:p>
            <a:r>
              <a:rPr lang="en-US" altLang="zh-TW" sz="4800" dirty="0" smtClean="0"/>
              <a:t>}</a:t>
            </a:r>
            <a:endParaRPr lang="zh-TW" altLang="en-US" sz="4800" dirty="0"/>
          </a:p>
        </p:txBody>
      </p:sp>
      <p:sp>
        <p:nvSpPr>
          <p:cNvPr id="8" name="矩形 7"/>
          <p:cNvSpPr/>
          <p:nvPr/>
        </p:nvSpPr>
        <p:spPr>
          <a:xfrm>
            <a:off x="3229488" y="4653136"/>
            <a:ext cx="250100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TW" sz="4800" dirty="0">
                <a:solidFill>
                  <a:schemeClr val="accent6">
                    <a:lumMod val="75000"/>
                  </a:schemeClr>
                </a:solidFill>
              </a:rPr>
              <a:t>x*y|!x*z;</a:t>
            </a:r>
          </a:p>
        </p:txBody>
      </p:sp>
    </p:spTree>
    <p:extLst>
      <p:ext uri="{BB962C8B-B14F-4D97-AF65-F5344CB8AC3E}">
        <p14:creationId xmlns:p14="http://schemas.microsoft.com/office/powerpoint/2010/main" val="22132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771800" y="2780928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End.</a:t>
            </a:r>
            <a:endParaRPr lang="zh-TW" alt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73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Why DCT DWT?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scan order of loading image</a:t>
            </a: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636912"/>
            <a:ext cx="4506406" cy="31677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2054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Why DCT DWT?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0821561"/>
              </p:ext>
            </p:extLst>
          </p:nvPr>
        </p:nvGraphicFramePr>
        <p:xfrm>
          <a:off x="1187625" y="1988840"/>
          <a:ext cx="6912766" cy="396044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903914"/>
                <a:gridCol w="2504426"/>
                <a:gridCol w="2504426"/>
              </a:tblGrid>
              <a:tr h="660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+mn-lt"/>
                          <a:ea typeface="新細明體"/>
                        </a:rPr>
                        <a:t> </a:t>
                      </a:r>
                      <a:endParaRPr lang="zh-TW" sz="2800" b="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/>
                        </a:rPr>
                        <a:t>Block size</a:t>
                      </a:r>
                      <a:endParaRPr lang="zh-TW" sz="2800" b="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/>
                        </a:rPr>
                        <a:t>Buffer size</a:t>
                      </a:r>
                      <a:endParaRPr lang="zh-TW" sz="2800" b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/>
                        </a:rPr>
                        <a:t>JPEG</a:t>
                      </a:r>
                      <a:endParaRPr lang="zh-TW" sz="2800" b="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/>
                        </a:rPr>
                        <a:t>8</a:t>
                      </a:r>
                      <a:r>
                        <a:rPr lang="en-US" sz="28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/>
                          <a:sym typeface="Symbol"/>
                        </a:rPr>
                        <a:t></a:t>
                      </a:r>
                      <a:r>
                        <a:rPr lang="en-US" sz="28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/>
                        </a:rPr>
                        <a:t>8</a:t>
                      </a:r>
                      <a:endParaRPr lang="zh-TW" sz="2800" b="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新細明體"/>
                        </a:rPr>
                        <a:t>8</a:t>
                      </a:r>
                      <a:r>
                        <a:rPr lang="en-US" sz="2800" b="0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新細明體"/>
                          <a:sym typeface="Symbol"/>
                        </a:rPr>
                        <a:t></a:t>
                      </a:r>
                      <a:r>
                        <a:rPr lang="en-US" sz="2800" b="0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新細明體"/>
                        </a:rPr>
                        <a:t>512</a:t>
                      </a:r>
                      <a:endParaRPr lang="zh-TW" sz="2800" b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1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/>
                        </a:rPr>
                        <a:t>JPEG2000</a:t>
                      </a:r>
                      <a:endParaRPr lang="zh-TW" sz="2800" b="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/>
                        </a:rPr>
                        <a:t>32</a:t>
                      </a:r>
                      <a:r>
                        <a:rPr lang="en-US" sz="28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/>
                          <a:sym typeface="Symbol"/>
                        </a:rPr>
                        <a:t></a:t>
                      </a:r>
                      <a:r>
                        <a:rPr lang="en-US" sz="28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/>
                        </a:rPr>
                        <a:t>32</a:t>
                      </a:r>
                      <a:endParaRPr lang="zh-TW" sz="2800" b="0" dirty="0">
                        <a:effectLst/>
                        <a:latin typeface="+mn-lt"/>
                        <a:ea typeface="SimSu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/>
                        </a:rPr>
                        <a:t>(64</a:t>
                      </a:r>
                      <a:r>
                        <a:rPr lang="en-US" sz="28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/>
                          <a:sym typeface="Symbol"/>
                        </a:rPr>
                        <a:t></a:t>
                      </a:r>
                      <a:r>
                        <a:rPr lang="en-US" sz="28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/>
                        </a:rPr>
                        <a:t>64)</a:t>
                      </a:r>
                      <a:endParaRPr lang="zh-TW" sz="2800" b="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/>
                        </a:rPr>
                        <a:t>32</a:t>
                      </a:r>
                      <a:r>
                        <a:rPr lang="en-US" sz="28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/>
                          <a:sym typeface="Symbol"/>
                        </a:rPr>
                        <a:t></a:t>
                      </a:r>
                      <a:r>
                        <a:rPr lang="en-US" sz="28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/>
                        </a:rPr>
                        <a:t>512</a:t>
                      </a:r>
                      <a:endParaRPr lang="zh-TW" sz="2800" b="0" dirty="0">
                        <a:effectLst/>
                        <a:latin typeface="+mn-lt"/>
                        <a:ea typeface="SimSu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/>
                        </a:rPr>
                        <a:t>(64</a:t>
                      </a:r>
                      <a:r>
                        <a:rPr lang="en-US" sz="28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/>
                          <a:sym typeface="Symbol"/>
                        </a:rPr>
                        <a:t></a:t>
                      </a:r>
                      <a:r>
                        <a:rPr lang="en-US" sz="28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/>
                        </a:rPr>
                        <a:t>512)</a:t>
                      </a:r>
                      <a:endParaRPr lang="zh-TW" sz="2800" b="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1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/>
                        </a:rPr>
                        <a:t>DCT+DWT</a:t>
                      </a:r>
                      <a:endParaRPr lang="zh-TW" sz="2800" b="0" dirty="0">
                        <a:effectLst/>
                        <a:latin typeface="+mn-lt"/>
                        <a:ea typeface="SimSu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/>
                        </a:rPr>
                        <a:t>(Proposed)</a:t>
                      </a:r>
                      <a:endParaRPr lang="zh-TW" sz="2800" b="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/>
                        </a:rPr>
                        <a:t>8</a:t>
                      </a:r>
                      <a:r>
                        <a:rPr lang="en-US" sz="28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/>
                          <a:sym typeface="Symbol"/>
                        </a:rPr>
                        <a:t></a:t>
                      </a:r>
                      <a:r>
                        <a:rPr lang="en-US" sz="28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/>
                        </a:rPr>
                        <a:t>512</a:t>
                      </a:r>
                      <a:endParaRPr lang="zh-TW" sz="2800" b="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新細明體"/>
                        </a:rPr>
                        <a:t>8</a:t>
                      </a:r>
                      <a:r>
                        <a:rPr lang="en-US" sz="28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新細明體"/>
                          <a:sym typeface="Symbol"/>
                        </a:rPr>
                        <a:t></a:t>
                      </a:r>
                      <a:r>
                        <a:rPr lang="en-US" sz="28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新細明體"/>
                        </a:rPr>
                        <a:t>512</a:t>
                      </a:r>
                      <a:endParaRPr lang="zh-TW" sz="2800" b="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020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Proposed Method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8×256 DCT DWT Compression</a:t>
            </a:r>
            <a:endParaRPr lang="zh-TW" altLang="en-US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283" y="2780928"/>
            <a:ext cx="6133139" cy="28949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8119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Proposed 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DCT+DWT</a:t>
            </a:r>
          </a:p>
          <a:p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20888"/>
            <a:ext cx="4864654" cy="3672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220072" y="2842314"/>
            <a:ext cx="3287465" cy="32495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1030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Proposed 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JPEG×JPEG2000 Quantization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280603"/>
              </p:ext>
            </p:extLst>
          </p:nvPr>
        </p:nvGraphicFramePr>
        <p:xfrm>
          <a:off x="899592" y="2849361"/>
          <a:ext cx="413962" cy="3096344"/>
        </p:xfrm>
        <a:graphic>
          <a:graphicData uri="http://schemas.openxmlformats.org/drawingml/2006/table">
            <a:tbl>
              <a:tblPr firstRow="1" firstCol="1" bandRow="1"/>
              <a:tblGrid>
                <a:gridCol w="413962"/>
              </a:tblGrid>
              <a:tr h="3870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16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0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12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0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14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0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14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0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18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0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24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0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49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0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72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547664" y="3947255"/>
            <a:ext cx="4320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000" dirty="0" smtClean="0"/>
              <a:t>×</a:t>
            </a:r>
            <a:endParaRPr lang="zh-TW" altLang="en-US" sz="4000" dirty="0"/>
          </a:p>
        </p:txBody>
      </p:sp>
      <p:sp>
        <p:nvSpPr>
          <p:cNvPr id="6" name="矩形 5"/>
          <p:cNvSpPr/>
          <p:nvPr/>
        </p:nvSpPr>
        <p:spPr>
          <a:xfrm rot="16200000">
            <a:off x="-460339" y="4212867"/>
            <a:ext cx="2081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First column of JPEG</a:t>
            </a:r>
            <a:endParaRPr lang="en-US" altLang="zh-TW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016447"/>
              </p:ext>
            </p:extLst>
          </p:nvPr>
        </p:nvGraphicFramePr>
        <p:xfrm>
          <a:off x="2195736" y="4204011"/>
          <a:ext cx="5328592" cy="387043"/>
        </p:xfrm>
        <a:graphic>
          <a:graphicData uri="http://schemas.openxmlformats.org/drawingml/2006/table">
            <a:tbl>
              <a:tblPr firstRow="1" firstCol="1" bandRow="1"/>
              <a:tblGrid>
                <a:gridCol w="666074"/>
                <a:gridCol w="666074"/>
                <a:gridCol w="666074"/>
                <a:gridCol w="666074"/>
                <a:gridCol w="666074"/>
                <a:gridCol w="666074"/>
                <a:gridCol w="666074"/>
                <a:gridCol w="666074"/>
              </a:tblGrid>
              <a:tr h="3870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1</a:t>
                      </a:r>
                      <a:endParaRPr lang="zh-TW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1.5</a:t>
                      </a:r>
                      <a:endParaRPr lang="zh-TW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2.25</a:t>
                      </a:r>
                      <a:endParaRPr lang="zh-TW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2.25</a:t>
                      </a:r>
                      <a:endParaRPr lang="zh-TW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3.375</a:t>
                      </a:r>
                      <a:endParaRPr lang="zh-TW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3.375</a:t>
                      </a:r>
                      <a:endParaRPr lang="zh-TW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3.375</a:t>
                      </a:r>
                      <a:endParaRPr lang="zh-TW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3.375</a:t>
                      </a:r>
                      <a:endParaRPr lang="zh-TW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3779912" y="3762589"/>
            <a:ext cx="2213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First row of JPEG2000</a:t>
            </a:r>
            <a:endParaRPr lang="en-US" altLang="zh-TW" dirty="0"/>
          </a:p>
        </p:txBody>
      </p:sp>
      <p:sp>
        <p:nvSpPr>
          <p:cNvPr id="9" name="矩形 8"/>
          <p:cNvSpPr/>
          <p:nvPr/>
        </p:nvSpPr>
        <p:spPr>
          <a:xfrm>
            <a:off x="7668344" y="4043590"/>
            <a:ext cx="10070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000" dirty="0" smtClean="0"/>
              <a:t>÷12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09702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Proposed 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JPEG×JPEG2000 Quantization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73334"/>
              </p:ext>
            </p:extLst>
          </p:nvPr>
        </p:nvGraphicFramePr>
        <p:xfrm>
          <a:off x="251520" y="2297854"/>
          <a:ext cx="4392488" cy="3997429"/>
        </p:xfrm>
        <a:graphic>
          <a:graphicData uri="http://schemas.openxmlformats.org/drawingml/2006/table">
            <a:tbl>
              <a:tblPr firstRow="1" firstCol="1" bandRow="1"/>
              <a:tblGrid>
                <a:gridCol w="456666"/>
                <a:gridCol w="456666"/>
                <a:gridCol w="529141"/>
                <a:gridCol w="529141"/>
                <a:gridCol w="601619"/>
                <a:gridCol w="601619"/>
                <a:gridCol w="601619"/>
                <a:gridCol w="616017"/>
              </a:tblGrid>
              <a:tr h="5250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1.33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2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3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3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4.5</a:t>
                      </a:r>
                      <a:endParaRPr lang="zh-TW" sz="14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4.5</a:t>
                      </a:r>
                      <a:endParaRPr lang="zh-TW" sz="14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4.5</a:t>
                      </a:r>
                      <a:endParaRPr lang="zh-TW" sz="14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4.5</a:t>
                      </a:r>
                      <a:endParaRPr lang="zh-TW" sz="14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2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1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1.5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2.25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2.25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3.38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3.38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3.38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3.38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50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1.17</a:t>
                      </a:r>
                      <a:endParaRPr lang="zh-TW" sz="14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1.75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2.63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2.63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3.94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3.94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3.94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3.94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50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1.17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1.75</a:t>
                      </a:r>
                      <a:endParaRPr lang="zh-TW" sz="14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2.63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2.63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3.94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3.94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3.94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3.94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50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1.5</a:t>
                      </a:r>
                      <a:endParaRPr lang="zh-TW" sz="14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2.25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3.38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3.38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5.06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5.06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5.06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5.06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2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2</a:t>
                      </a:r>
                      <a:endParaRPr lang="zh-TW" sz="14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3</a:t>
                      </a:r>
                      <a:endParaRPr lang="zh-TW" sz="14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4.5</a:t>
                      </a:r>
                      <a:endParaRPr lang="zh-TW" sz="14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4.5</a:t>
                      </a:r>
                      <a:endParaRPr lang="zh-TW" sz="14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6.75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6.75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6.75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6.75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50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4.08</a:t>
                      </a:r>
                      <a:endParaRPr lang="zh-TW" sz="14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6.13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9.19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9.19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13.78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13.78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13.78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13.78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89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6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9</a:t>
                      </a:r>
                      <a:endParaRPr lang="zh-TW" sz="14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13.5</a:t>
                      </a:r>
                      <a:endParaRPr lang="zh-TW" sz="14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13.5</a:t>
                      </a:r>
                      <a:endParaRPr lang="zh-TW" sz="14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20.25</a:t>
                      </a:r>
                      <a:endParaRPr lang="zh-TW" sz="14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20.25</a:t>
                      </a:r>
                      <a:endParaRPr lang="zh-TW" sz="14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20.25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</a:rPr>
                        <a:t>20.25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146" name="Picture 2" descr="D:\JPEG2000 _DCTDWT_FTP\Q_table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8" t="4694" r="12033" b="9641"/>
          <a:stretch/>
        </p:blipFill>
        <p:spPr bwMode="auto">
          <a:xfrm>
            <a:off x="4860032" y="2274046"/>
            <a:ext cx="4032447" cy="4008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103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Proposed Method</a:t>
            </a:r>
            <a:endParaRPr lang="zh-TW" altLang="en-US" dirty="0"/>
          </a:p>
        </p:txBody>
      </p:sp>
      <p:pic>
        <p:nvPicPr>
          <p:cNvPr id="7171" name="Picture 3" descr="D:\JPEG2000 _DCTDWT_FTP\test_images\Lena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3901440" cy="3901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圖片 5" descr="D:\others\ACG TEMP\for ACG 0724(4 pics)\Lena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44008" y="1844824"/>
            <a:ext cx="4104456" cy="3901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11426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429</Words>
  <Application>Microsoft Office PowerPoint</Application>
  <PresentationFormat>如螢幕大小 (4:3)</PresentationFormat>
  <Paragraphs>217</Paragraphs>
  <Slides>21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Office 佈景主題</vt:lpstr>
      <vt:lpstr>IMAGE COMPRESSION BASE ON DCT DWT</vt:lpstr>
      <vt:lpstr>OUTLINE</vt:lpstr>
      <vt:lpstr>Why DCT DWT?</vt:lpstr>
      <vt:lpstr>Why DCT DWT?</vt:lpstr>
      <vt:lpstr>Proposed Method</vt:lpstr>
      <vt:lpstr>Proposed Method</vt:lpstr>
      <vt:lpstr>Proposed Method</vt:lpstr>
      <vt:lpstr>Proposed Method</vt:lpstr>
      <vt:lpstr>Proposed Method</vt:lpstr>
      <vt:lpstr>Proposed Method-Residue</vt:lpstr>
      <vt:lpstr>Proposed Method-Residue</vt:lpstr>
      <vt:lpstr>Proposed Method-Residue</vt:lpstr>
      <vt:lpstr>Proposed Method-Residue</vt:lpstr>
      <vt:lpstr>Appendix: C Code Interview Questions</vt:lpstr>
      <vt:lpstr>Appendix: C Code Interview Questions</vt:lpstr>
      <vt:lpstr>Appendix: C Code Interview Questions</vt:lpstr>
      <vt:lpstr>Appendix: C Code Interview Questions</vt:lpstr>
      <vt:lpstr>Appendix: C Code Interview Questions</vt:lpstr>
      <vt:lpstr>Appendix: C Code Interview Questions</vt:lpstr>
      <vt:lpstr>Appendix: C Code Interview Questions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 COMPRESSION BASE ON DCT DWT</dc:title>
  <dc:creator>trainerv</dc:creator>
  <cp:lastModifiedBy>trainerv</cp:lastModifiedBy>
  <cp:revision>112</cp:revision>
  <dcterms:created xsi:type="dcterms:W3CDTF">2012-12-07T06:36:05Z</dcterms:created>
  <dcterms:modified xsi:type="dcterms:W3CDTF">2013-01-23T07:31:25Z</dcterms:modified>
</cp:coreProperties>
</file>